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E488-F379-49EC-9CB1-A56E2F339F09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23CB-13DF-4A2F-A392-DAAC3FA1021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E488-F379-49EC-9CB1-A56E2F339F09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23CB-13DF-4A2F-A392-DAAC3FA10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E488-F379-49EC-9CB1-A56E2F339F09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23CB-13DF-4A2F-A392-DAAC3FA10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E488-F379-49EC-9CB1-A56E2F339F09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23CB-13DF-4A2F-A392-DAAC3FA10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E488-F379-49EC-9CB1-A56E2F339F09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23CB-13DF-4A2F-A392-DAAC3FA1021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E488-F379-49EC-9CB1-A56E2F339F09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23CB-13DF-4A2F-A392-DAAC3FA10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E488-F379-49EC-9CB1-A56E2F339F09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23CB-13DF-4A2F-A392-DAAC3FA1021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E488-F379-49EC-9CB1-A56E2F339F09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23CB-13DF-4A2F-A392-DAAC3FA10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E488-F379-49EC-9CB1-A56E2F339F09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23CB-13DF-4A2F-A392-DAAC3FA10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E488-F379-49EC-9CB1-A56E2F339F09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23CB-13DF-4A2F-A392-DAAC3FA1021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E488-F379-49EC-9CB1-A56E2F339F09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23CB-13DF-4A2F-A392-DAAC3FA10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2DD7E488-F379-49EC-9CB1-A56E2F339F09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36E623CB-13DF-4A2F-A392-DAAC3FA1021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Intensive Supervision Probation (or Parole)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Initial Rise to Prominence</a:t>
            </a:r>
          </a:p>
          <a:p>
            <a:r>
              <a:rPr lang="en-US" dirty="0" smtClean="0"/>
              <a:t>Research on First Gen ISP Programs</a:t>
            </a:r>
          </a:p>
          <a:p>
            <a:r>
              <a:rPr lang="en-US" dirty="0" smtClean="0"/>
              <a:t>Finding Something Useful in ISP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857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ISP Survive Negative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ISP program did not decline after negative findings</a:t>
            </a:r>
          </a:p>
          <a:p>
            <a:pPr lvl="1"/>
            <a:r>
              <a:rPr lang="en-US" dirty="0" smtClean="0"/>
              <a:t>Why would any jurisdiction still use an ISP program?</a:t>
            </a:r>
          </a:p>
          <a:p>
            <a:r>
              <a:rPr lang="en-US" dirty="0" smtClean="0"/>
              <a:t>Some ISP programs began to morph into treatment orientation	</a:t>
            </a:r>
          </a:p>
          <a:p>
            <a:pPr lvl="1"/>
            <a:r>
              <a:rPr lang="en-US" dirty="0" smtClean="0"/>
              <a:t>Use ISP as hammer to enforce treatment</a:t>
            </a:r>
          </a:p>
          <a:p>
            <a:pPr lvl="2"/>
            <a:r>
              <a:rPr lang="en-US" dirty="0" smtClean="0"/>
              <a:t>Initial research “promising” but limited: ISP people that did treatment had lower recidivism rates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723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Lowenkamp</a:t>
            </a:r>
            <a:r>
              <a:rPr lang="en-US" dirty="0" smtClean="0"/>
              <a:t> and friends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question</a:t>
            </a:r>
          </a:p>
          <a:p>
            <a:pPr lvl="1"/>
            <a:r>
              <a:rPr lang="en-US" dirty="0" smtClean="0"/>
              <a:t>Can ISP programs be effective?</a:t>
            </a:r>
          </a:p>
          <a:p>
            <a:pPr lvl="2"/>
            <a:r>
              <a:rPr lang="en-US" dirty="0" smtClean="0"/>
              <a:t>Do ISP programs with a “human service” approach do better than those with the traditional “deterrence” approach?</a:t>
            </a:r>
          </a:p>
          <a:p>
            <a:pPr lvl="2"/>
            <a:r>
              <a:rPr lang="en-US" dirty="0" smtClean="0"/>
              <a:t>Do ISP programs with more integrity work better?</a:t>
            </a:r>
          </a:p>
          <a:p>
            <a:pPr lvl="3"/>
            <a:r>
              <a:rPr lang="en-US" dirty="0" smtClean="0"/>
              <a:t>Follow the “principles of effective intervention”</a:t>
            </a:r>
          </a:p>
          <a:p>
            <a:pPr lvl="3"/>
            <a:r>
              <a:rPr lang="en-US" dirty="0" smtClean="0"/>
              <a:t>Well trained staff, use treatment manual, follow risk principle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53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“meta-analysis” of comparisons between ISP programs and control groups</a:t>
            </a:r>
          </a:p>
          <a:p>
            <a:pPr lvl="1"/>
            <a:r>
              <a:rPr lang="en-US" dirty="0" smtClean="0"/>
              <a:t>Effect size = measure of difference between groups </a:t>
            </a:r>
          </a:p>
          <a:p>
            <a:pPr lvl="2"/>
            <a:r>
              <a:rPr lang="en-US" dirty="0" smtClean="0"/>
              <a:t>Negative = ISP did worse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Effect size of .10 would mean: ISP: 45% failure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			 Control: 55% failure </a:t>
            </a:r>
          </a:p>
        </p:txBody>
      </p:sp>
    </p:spTree>
    <p:extLst>
      <p:ext uri="{BB962C8B-B14F-4D97-AF65-F5344CB8AC3E}">
        <p14:creationId xmlns:p14="http://schemas.microsoft.com/office/powerpoint/2010/main" val="3736334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620000" cy="1600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Effect sizes (lots of variation)</a:t>
            </a:r>
            <a:endParaRPr lang="en-US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81000"/>
            <a:ext cx="5486400" cy="443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762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Did human service do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 effect for deterrence = -.11</a:t>
            </a:r>
          </a:p>
          <a:p>
            <a:pPr lvl="1"/>
            <a:r>
              <a:rPr lang="en-US" dirty="0" smtClean="0"/>
              <a:t>ISP 56% failure</a:t>
            </a:r>
          </a:p>
          <a:p>
            <a:pPr lvl="1"/>
            <a:r>
              <a:rPr lang="en-US" dirty="0" smtClean="0"/>
              <a:t>Control 47% failure </a:t>
            </a:r>
          </a:p>
          <a:p>
            <a:r>
              <a:rPr lang="en-US" dirty="0" smtClean="0"/>
              <a:t>Average effect for human service = .06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993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effect of integrity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5" y="609600"/>
            <a:ext cx="6543675" cy="431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8959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you see Timmy…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Deterrence oriented ISP programs are ineffective, regardless of treatment integrity </a:t>
            </a:r>
          </a:p>
          <a:p>
            <a:r>
              <a:rPr lang="en-US" dirty="0" smtClean="0"/>
              <a:t>Human services oriented ISP programs have the potential to reduce recidivism</a:t>
            </a:r>
          </a:p>
          <a:p>
            <a:pPr lvl="1"/>
            <a:r>
              <a:rPr lang="en-US" dirty="0" smtClean="0"/>
              <a:t>Treatment integrity has to remain high</a:t>
            </a:r>
          </a:p>
          <a:p>
            <a:pPr lvl="1"/>
            <a:endParaRPr lang="en-US" dirty="0"/>
          </a:p>
          <a:p>
            <a:r>
              <a:rPr lang="en-US" dirty="0" smtClean="0"/>
              <a:t>Policy implication?</a:t>
            </a:r>
          </a:p>
          <a:p>
            <a:pPr lvl="1"/>
            <a:r>
              <a:rPr lang="en-US" dirty="0" smtClean="0"/>
              <a:t>Need to talk the “true believer” zero tolerance deterrence probation departments down off that cliff </a:t>
            </a:r>
          </a:p>
          <a:p>
            <a:pPr lvl="2"/>
            <a:r>
              <a:rPr lang="en-US" dirty="0" smtClean="0"/>
              <a:t>Training, information dissemination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66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rise of ISP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most prominent example of intermediate sanction programs from the 1980s</a:t>
            </a:r>
          </a:p>
          <a:p>
            <a:pPr lvl="1"/>
            <a:r>
              <a:rPr lang="en-US" dirty="0" smtClean="0"/>
              <a:t>Promised multiple things</a:t>
            </a:r>
          </a:p>
          <a:p>
            <a:pPr lvl="2"/>
            <a:r>
              <a:rPr lang="en-US" dirty="0" smtClean="0"/>
              <a:t>Reduce prison crowding, save money</a:t>
            </a:r>
          </a:p>
          <a:p>
            <a:pPr lvl="2"/>
            <a:r>
              <a:rPr lang="en-US" dirty="0" smtClean="0"/>
              <a:t>Reduce recidivism</a:t>
            </a:r>
          </a:p>
          <a:p>
            <a:pPr lvl="2"/>
            <a:r>
              <a:rPr lang="en-US" dirty="0" smtClean="0"/>
              <a:t>Provide new alternatives for judges </a:t>
            </a:r>
          </a:p>
          <a:p>
            <a:r>
              <a:rPr lang="en-US" sz="2800" dirty="0" smtClean="0"/>
              <a:t>Reaction to the perception that probation was “failing” </a:t>
            </a:r>
          </a:p>
          <a:p>
            <a:pPr lvl="1"/>
            <a:r>
              <a:rPr lang="en-US" sz="2400" dirty="0" smtClean="0"/>
              <a:t>RAND report from 1985 </a:t>
            </a:r>
            <a:r>
              <a:rPr lang="en-US" sz="2400" dirty="0" smtClean="0">
                <a:sym typeface="Wingdings" pitchFamily="2" charset="2"/>
              </a:rPr>
              <a:t> ISP as a “promising new idea”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27171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Nature of ISP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Lower caseloads (15-30 probationers)</a:t>
            </a:r>
          </a:p>
          <a:p>
            <a:pPr lvl="1"/>
            <a:r>
              <a:rPr lang="en-US" dirty="0" smtClean="0"/>
              <a:t>Increased contact with P.O.</a:t>
            </a:r>
          </a:p>
          <a:p>
            <a:r>
              <a:rPr lang="en-US" dirty="0" smtClean="0"/>
              <a:t>Drug testing</a:t>
            </a:r>
          </a:p>
          <a:p>
            <a:r>
              <a:rPr lang="en-US" dirty="0" smtClean="0"/>
              <a:t>Employment verification</a:t>
            </a:r>
          </a:p>
          <a:p>
            <a:r>
              <a:rPr lang="en-US" dirty="0" smtClean="0"/>
              <a:t>EM/Home confinement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94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on ISP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studies were promising…but deeply flawed</a:t>
            </a:r>
          </a:p>
          <a:p>
            <a:pPr lvl="1"/>
            <a:r>
              <a:rPr lang="en-US" dirty="0" smtClean="0"/>
              <a:t>“Georgia Model”</a:t>
            </a:r>
          </a:p>
          <a:p>
            <a:pPr lvl="2"/>
            <a:r>
              <a:rPr lang="en-US" dirty="0" smtClean="0"/>
              <a:t>Punishment philosophy </a:t>
            </a:r>
          </a:p>
          <a:p>
            <a:pPr lvl="1"/>
            <a:r>
              <a:rPr lang="en-US" dirty="0" smtClean="0"/>
              <a:t>Georgia report in 1982: “Turning up the Heat on Probationers” </a:t>
            </a:r>
          </a:p>
          <a:p>
            <a:pPr lvl="2"/>
            <a:r>
              <a:rPr lang="en-US" dirty="0" smtClean="0"/>
              <a:t>Only a 16% re-incarceration rate for ISP </a:t>
            </a:r>
          </a:p>
          <a:p>
            <a:pPr lvl="2"/>
            <a:r>
              <a:rPr lang="en-US" dirty="0" smtClean="0"/>
              <a:t>Resulted in a 10% reduction in felons sentenced to prison </a:t>
            </a:r>
          </a:p>
          <a:p>
            <a:pPr marL="1371600" lvl="3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0400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 Experiments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Federal (NIJ) sponsored research: Do ISP programs “work?”</a:t>
            </a:r>
          </a:p>
          <a:p>
            <a:r>
              <a:rPr lang="en-US" dirty="0" smtClean="0"/>
              <a:t>Choose the ISP</a:t>
            </a:r>
          </a:p>
          <a:p>
            <a:pPr lvl="1"/>
            <a:r>
              <a:rPr lang="en-US" dirty="0" smtClean="0"/>
              <a:t>Enhancement </a:t>
            </a:r>
          </a:p>
          <a:p>
            <a:pPr lvl="2"/>
            <a:r>
              <a:rPr lang="en-US" dirty="0" smtClean="0"/>
              <a:t>Probationers </a:t>
            </a:r>
            <a:r>
              <a:rPr lang="en-US" dirty="0" smtClean="0">
                <a:sym typeface="Wingdings" pitchFamily="2" charset="2"/>
              </a:rPr>
              <a:t> Turn up heat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Diversion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Prisoners  Monitor in community instead </a:t>
            </a:r>
          </a:p>
          <a:p>
            <a:r>
              <a:rPr lang="en-US" dirty="0" smtClean="0">
                <a:sym typeface="Wingdings" pitchFamily="2" charset="2"/>
              </a:rPr>
              <a:t>Sites had to follow guidelines to get money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Use “Georgia model” and allow RAND to randomly assign people to ISP or control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270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Diversion 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2 of 14 sites chose diversion</a:t>
            </a:r>
          </a:p>
          <a:p>
            <a:pPr lvl="1"/>
            <a:r>
              <a:rPr lang="en-US" dirty="0" smtClean="0"/>
              <a:t>Milwaukee, WI</a:t>
            </a:r>
          </a:p>
          <a:p>
            <a:pPr lvl="2"/>
            <a:r>
              <a:rPr lang="en-US" dirty="0" smtClean="0"/>
              <a:t>Judge overrode random assignment, study broke down</a:t>
            </a:r>
          </a:p>
          <a:p>
            <a:pPr lvl="1"/>
            <a:r>
              <a:rPr lang="en-US" dirty="0" smtClean="0"/>
              <a:t>Oregon </a:t>
            </a:r>
          </a:p>
          <a:p>
            <a:pPr lvl="2"/>
            <a:r>
              <a:rPr lang="en-US" dirty="0" smtClean="0"/>
              <a:t>Out of 160 “eligible,” only 28 referred to program after 2 years</a:t>
            </a:r>
          </a:p>
          <a:p>
            <a:r>
              <a:rPr lang="en-US" dirty="0" smtClean="0"/>
              <a:t>ISP more expensive than originally thought</a:t>
            </a:r>
          </a:p>
          <a:p>
            <a:pPr lvl="1"/>
            <a:r>
              <a:rPr lang="en-US" dirty="0" smtClean="0"/>
              <a:t>75% of prison costs, more than twice as much as regular probation 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95715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Enhancement 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ISP programs increased commitments to jail and prison</a:t>
            </a:r>
          </a:p>
          <a:p>
            <a:pPr lvl="1"/>
            <a:r>
              <a:rPr lang="en-US" dirty="0" smtClean="0"/>
              <a:t>After one year, 27% of ISP in jail/prison, but only 19% of control groups </a:t>
            </a:r>
          </a:p>
          <a:p>
            <a:r>
              <a:rPr lang="en-US" dirty="0" smtClean="0"/>
              <a:t>ISP programs did not reduce arrests for new offenses:  All sites combined</a:t>
            </a:r>
          </a:p>
          <a:p>
            <a:pPr lvl="1"/>
            <a:r>
              <a:rPr lang="en-US" dirty="0" smtClean="0"/>
              <a:t>ISP = 37% rearrested</a:t>
            </a:r>
          </a:p>
          <a:p>
            <a:pPr lvl="1"/>
            <a:r>
              <a:rPr lang="en-US" dirty="0" smtClean="0"/>
              <a:t>Regular Probation = 33% rearrested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851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Enhancement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Technical Violations</a:t>
            </a:r>
          </a:p>
          <a:p>
            <a:pPr lvl="1"/>
            <a:r>
              <a:rPr lang="en-US" dirty="0" smtClean="0"/>
              <a:t>12/14 sites had violation rates above 50%, four had rates above 80%</a:t>
            </a:r>
          </a:p>
          <a:p>
            <a:pPr lvl="2"/>
            <a:r>
              <a:rPr lang="en-US" dirty="0" smtClean="0"/>
              <a:t>Could claim this as a victory (catching them early), but violations were not related to criminal offending. </a:t>
            </a:r>
          </a:p>
          <a:p>
            <a:r>
              <a:rPr lang="en-US" dirty="0" smtClean="0"/>
              <a:t>Implementation: were they done right?</a:t>
            </a:r>
          </a:p>
          <a:p>
            <a:pPr lvl="1"/>
            <a:r>
              <a:rPr lang="en-US" dirty="0" smtClean="0"/>
              <a:t>YES</a:t>
            </a:r>
          </a:p>
          <a:p>
            <a:pPr lvl="2"/>
            <a:r>
              <a:rPr lang="en-US" dirty="0" smtClean="0"/>
              <a:t>More drug testes, more PO contact, more monitoring (EM, curfew, home visits, work visits)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421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First Generation ISP: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“Turning up the heat” didn’t reduce crime</a:t>
            </a:r>
          </a:p>
          <a:p>
            <a:pPr lvl="1"/>
            <a:r>
              <a:rPr lang="en-US" dirty="0" smtClean="0"/>
              <a:t>May make things worse though “fishbowl effect”</a:t>
            </a:r>
          </a:p>
          <a:p>
            <a:pPr lvl="1"/>
            <a:r>
              <a:rPr lang="en-US" dirty="0" smtClean="0"/>
              <a:t>Already knew this from “magic caseload” rehabilitation research in the 1970s</a:t>
            </a:r>
          </a:p>
          <a:p>
            <a:r>
              <a:rPr lang="en-US" dirty="0" smtClean="0"/>
              <a:t>ISP is not likely to divert people from prison</a:t>
            </a:r>
          </a:p>
          <a:p>
            <a:r>
              <a:rPr lang="en-US" dirty="0" smtClean="0"/>
              <a:t>Sole Victory?</a:t>
            </a:r>
          </a:p>
          <a:p>
            <a:pPr lvl="1"/>
            <a:r>
              <a:rPr lang="en-US" dirty="0" smtClean="0"/>
              <a:t>ISP is more “painful” than regular probation</a:t>
            </a:r>
          </a:p>
          <a:p>
            <a:pPr lvl="1"/>
            <a:r>
              <a:rPr lang="en-US" dirty="0" smtClean="0"/>
              <a:t>Offenders equate 3 years of ISP with 1 year of prison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5052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89</TotalTime>
  <Words>672</Words>
  <Application>Microsoft Office PowerPoint</Application>
  <PresentationFormat>On-screen Show (4:3)</PresentationFormat>
  <Paragraphs>98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NewsPrint</vt:lpstr>
      <vt:lpstr>Intensive Supervision Probation (or Parole)</vt:lpstr>
      <vt:lpstr>The rise of ISP programs</vt:lpstr>
      <vt:lpstr>The Nature of ISP </vt:lpstr>
      <vt:lpstr>Research on ISP </vt:lpstr>
      <vt:lpstr>RAND Experiments </vt:lpstr>
      <vt:lpstr>Diversion Sites</vt:lpstr>
      <vt:lpstr>Enhancement Sites</vt:lpstr>
      <vt:lpstr>Enhancement II</vt:lpstr>
      <vt:lpstr>First Generation ISP: Conclusions</vt:lpstr>
      <vt:lpstr>ISP Survive Negative Research</vt:lpstr>
      <vt:lpstr>Lowenkamp and friends study</vt:lpstr>
      <vt:lpstr>Methodology </vt:lpstr>
      <vt:lpstr>Effect sizes (lots of variation)</vt:lpstr>
      <vt:lpstr>Did human service do better?</vt:lpstr>
      <vt:lpstr>The effect of integrity </vt:lpstr>
      <vt:lpstr>So you see Timmy…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Intensive Supervision Probation (or Parole)</dc:title>
  <dc:creator>Jeffrey R Maahs</dc:creator>
  <cp:lastModifiedBy>Jeffrey R Maahs</cp:lastModifiedBy>
  <cp:revision>7</cp:revision>
  <dcterms:created xsi:type="dcterms:W3CDTF">2012-02-14T16:55:34Z</dcterms:created>
  <dcterms:modified xsi:type="dcterms:W3CDTF">2012-02-14T18:25:18Z</dcterms:modified>
</cp:coreProperties>
</file>